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7"/>
  </p:notesMasterIdLst>
  <p:sldIdLst>
    <p:sldId id="334" r:id="rId2"/>
    <p:sldId id="328" r:id="rId3"/>
    <p:sldId id="330" r:id="rId4"/>
    <p:sldId id="335" r:id="rId5"/>
    <p:sldId id="333" r:id="rId6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575"/>
    <a:srgbClr val="A558A0"/>
    <a:srgbClr val="009099"/>
    <a:srgbClr val="000091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 autoAdjust="0"/>
  </p:normalViewPr>
  <p:slideViewPr>
    <p:cSldViewPr showGuides="1">
      <p:cViewPr varScale="1">
        <p:scale>
          <a:sx n="60" d="100"/>
          <a:sy n="60" d="100"/>
        </p:scale>
        <p:origin x="684" y="66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17/05/2023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17/05/2023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43558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17/05/2023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43558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17/05/2023</a:t>
            </a:fld>
            <a:endParaRPr lang="fr-FR" cap="all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26817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17/05/2023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409436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43558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17/05/2023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26817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35572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17/05/2023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26" y="195486"/>
            <a:ext cx="2316463" cy="146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7574"/>
            <a:ext cx="9144000" cy="4194384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17/05/2023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17/05/2023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9735"/>
            <a:ext cx="3649801" cy="230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951639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17/05/2023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66" y="195486"/>
            <a:ext cx="750658" cy="47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que 5">
            <a:extLst>
              <a:ext uri="{FF2B5EF4-FFF2-40B4-BE49-F238E27FC236}">
                <a16:creationId xmlns:a16="http://schemas.microsoft.com/office/drawing/2014/main" id="{5C4962E8-2749-711B-D66A-A0A07FC14B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9449" t="5500" b="27004"/>
          <a:stretch/>
        </p:blipFill>
        <p:spPr>
          <a:xfrm>
            <a:off x="5076056" y="1367586"/>
            <a:ext cx="3585227" cy="2692877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0A07EE6D-AA0D-7E48-18E8-16F0CE191058}"/>
              </a:ext>
            </a:extLst>
          </p:cNvPr>
          <p:cNvSpPr txBox="1"/>
          <p:nvPr/>
        </p:nvSpPr>
        <p:spPr>
          <a:xfrm>
            <a:off x="323528" y="206769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0091"/>
                </a:solidFill>
              </a:rPr>
              <a:t>SANTEXPO 2023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A3FE0F2-5739-D277-6724-B6FA573FE5E0}"/>
              </a:ext>
            </a:extLst>
          </p:cNvPr>
          <p:cNvSpPr txBox="1"/>
          <p:nvPr/>
        </p:nvSpPr>
        <p:spPr>
          <a:xfrm>
            <a:off x="305272" y="2737832"/>
            <a:ext cx="4032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0091"/>
                </a:solidFill>
              </a:rPr>
              <a:t>Agora « Démocratie en santé : prendre en compte la parole de l’usager » </a:t>
            </a:r>
            <a:endParaRPr lang="fr-FR" sz="3000" dirty="0">
              <a:solidFill>
                <a:srgbClr val="0000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Les témoins du jour</a:t>
            </a:r>
            <a:br>
              <a:rPr lang="fr-FR" dirty="0" smtClean="0"/>
            </a:br>
            <a:r>
              <a:rPr lang="fr-FR" dirty="0" smtClean="0"/>
              <a:t>acteurs de la prise en compte </a:t>
            </a:r>
            <a:br>
              <a:rPr lang="fr-FR" dirty="0" smtClean="0"/>
            </a:br>
            <a:r>
              <a:rPr lang="fr-FR" dirty="0" smtClean="0"/>
              <a:t>de la parole de l’usager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945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395536" y="1419622"/>
            <a:ext cx="8424863" cy="2592288"/>
          </a:xfrm>
        </p:spPr>
        <p:txBody>
          <a:bodyPr/>
          <a:lstStyle/>
          <a:p>
            <a:pPr indent="-9525">
              <a:spcBef>
                <a:spcPts val="700"/>
              </a:spcBef>
              <a:spcAft>
                <a:spcPts val="700"/>
              </a:spcAft>
            </a:pPr>
            <a:r>
              <a:rPr lang="fr-FR" sz="1400" b="0" dirty="0">
                <a:solidFill>
                  <a:srgbClr val="5E5737"/>
                </a:solidFill>
                <a:latin typeface="+mj-lt"/>
              </a:rPr>
              <a:t>L’écoute de l’usager quant à son ressenti, ses besoins et la reconnaissance de son expérience acquise par son parcours de soins participent à l’amélioration continue de la qualité de la relation soignant-soigné et à la dynamique de transformation du système de santé. </a:t>
            </a:r>
          </a:p>
          <a:p>
            <a:pPr indent="-9525">
              <a:spcBef>
                <a:spcPts val="700"/>
              </a:spcBef>
              <a:spcAft>
                <a:spcPts val="700"/>
              </a:spcAft>
            </a:pPr>
            <a:r>
              <a:rPr lang="fr-FR" sz="1400" b="0" dirty="0" smtClean="0">
                <a:solidFill>
                  <a:srgbClr val="5E5737"/>
                </a:solidFill>
                <a:latin typeface="+mj-lt"/>
              </a:rPr>
              <a:t>Comment </a:t>
            </a:r>
            <a:r>
              <a:rPr lang="fr-FR" sz="1400" b="0" dirty="0">
                <a:solidFill>
                  <a:srgbClr val="5E5737"/>
                </a:solidFill>
                <a:latin typeface="+mj-lt"/>
              </a:rPr>
              <a:t>intégrer la « parole en or » de l'usager, que ce soit individuellement dans sa relation avec les professionnels de santé et collectivement au sein des instances de représentation des établissements  ? </a:t>
            </a:r>
            <a:endParaRPr lang="fr-FR" sz="1400" b="0" dirty="0" smtClean="0">
              <a:solidFill>
                <a:srgbClr val="5E5737"/>
              </a:solidFill>
              <a:latin typeface="+mj-lt"/>
            </a:endParaRPr>
          </a:p>
          <a:p>
            <a:pPr indent="-9525">
              <a:spcBef>
                <a:spcPts val="700"/>
              </a:spcBef>
              <a:spcAft>
                <a:spcPts val="700"/>
              </a:spcAft>
            </a:pPr>
            <a:r>
              <a:rPr lang="fr-FR" sz="1400" b="0" dirty="0" smtClean="0">
                <a:solidFill>
                  <a:srgbClr val="5E5737"/>
                </a:solidFill>
                <a:latin typeface="+mj-lt"/>
              </a:rPr>
              <a:t>Comment </a:t>
            </a:r>
            <a:r>
              <a:rPr lang="fr-FR" sz="1400" b="0" dirty="0">
                <a:solidFill>
                  <a:srgbClr val="5E5737"/>
                </a:solidFill>
                <a:latin typeface="+mj-lt"/>
              </a:rPr>
              <a:t>peut-elle nourrir les actions de formation initiale et continue ?  </a:t>
            </a:r>
            <a:endParaRPr lang="fr-FR" sz="1400" b="0" dirty="0" smtClean="0">
              <a:solidFill>
                <a:srgbClr val="5E5737"/>
              </a:solidFill>
              <a:latin typeface="+mj-lt"/>
            </a:endParaRPr>
          </a:p>
          <a:p>
            <a:pPr indent="-9525">
              <a:spcBef>
                <a:spcPts val="700"/>
              </a:spcBef>
              <a:spcAft>
                <a:spcPts val="700"/>
              </a:spcAft>
            </a:pPr>
            <a:r>
              <a:rPr lang="fr-FR" sz="1400" b="0" dirty="0" smtClean="0">
                <a:solidFill>
                  <a:srgbClr val="5E5737"/>
                </a:solidFill>
                <a:latin typeface="+mj-lt"/>
              </a:rPr>
              <a:t>Le </a:t>
            </a:r>
            <a:r>
              <a:rPr lang="fr-FR" sz="1400" b="0" dirty="0">
                <a:solidFill>
                  <a:srgbClr val="5E5737"/>
                </a:solidFill>
                <a:latin typeface="+mj-lt"/>
              </a:rPr>
              <a:t>ministère de la santé et de la prévention donne la parole à des témoins de terrain pour partager leur expérience.</a:t>
            </a:r>
          </a:p>
        </p:txBody>
      </p:sp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528" y="1108507"/>
            <a:ext cx="7920880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>
                <a:solidFill>
                  <a:srgbClr val="5E5737"/>
                </a:solidFill>
                <a:latin typeface="+mj-lt"/>
              </a:rPr>
              <a:t>Soizic DE BEAUCORPS </a:t>
            </a:r>
            <a:endParaRPr lang="fr-FR" altLang="fr-FR" sz="1400" dirty="0" smtClean="0">
              <a:solidFill>
                <a:srgbClr val="5E5737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100" dirty="0" smtClean="0">
                <a:solidFill>
                  <a:srgbClr val="5E5737"/>
                </a:solidFill>
                <a:latin typeface="+mj-lt"/>
              </a:rPr>
              <a:t>infirmière </a:t>
            </a:r>
            <a:r>
              <a:rPr lang="fr-FR" altLang="fr-FR" sz="1100" dirty="0">
                <a:solidFill>
                  <a:srgbClr val="5E5737"/>
                </a:solidFill>
                <a:latin typeface="+mj-lt"/>
              </a:rPr>
              <a:t>puéricultrice référente en réanimation et </a:t>
            </a:r>
            <a:r>
              <a:rPr lang="fr-FR" altLang="fr-FR" sz="1100" dirty="0" smtClean="0">
                <a:solidFill>
                  <a:srgbClr val="5E5737"/>
                </a:solidFill>
                <a:latin typeface="+mj-lt"/>
              </a:rPr>
              <a:t>unité de surveillance continue </a:t>
            </a:r>
            <a:r>
              <a:rPr lang="fr-FR" altLang="fr-FR" sz="1100" dirty="0">
                <a:solidFill>
                  <a:srgbClr val="5E5737"/>
                </a:solidFill>
                <a:latin typeface="+mj-lt"/>
              </a:rPr>
              <a:t>chirurgicale et traumatologique </a:t>
            </a:r>
            <a:r>
              <a:rPr lang="fr-FR" altLang="fr-FR" sz="1100" dirty="0" smtClean="0">
                <a:solidFill>
                  <a:srgbClr val="5E5737"/>
                </a:solidFill>
                <a:latin typeface="+mj-lt"/>
              </a:rPr>
              <a:t>à </a:t>
            </a:r>
            <a:r>
              <a:rPr lang="fr-FR" altLang="fr-FR" sz="1100" dirty="0">
                <a:solidFill>
                  <a:srgbClr val="5E5737"/>
                </a:solidFill>
                <a:latin typeface="+mj-lt"/>
              </a:rPr>
              <a:t>l'hôpital Necker Enfants Malades (AP-HP)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700" dirty="0" smtClean="0">
              <a:solidFill>
                <a:srgbClr val="5E5737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solidFill>
                  <a:srgbClr val="5E5737"/>
                </a:solidFill>
                <a:latin typeface="+mj-lt"/>
              </a:rPr>
              <a:t>Jean-Pierre </a:t>
            </a:r>
            <a:r>
              <a:rPr lang="fr-FR" altLang="fr-FR" sz="1400" dirty="0" err="1">
                <a:solidFill>
                  <a:srgbClr val="5E5737"/>
                </a:solidFill>
                <a:latin typeface="+mj-lt"/>
              </a:rPr>
              <a:t>IWANOW</a:t>
            </a:r>
            <a:r>
              <a:rPr lang="fr-FR" altLang="fr-FR" sz="1400" dirty="0">
                <a:solidFill>
                  <a:srgbClr val="5E5737"/>
                </a:solidFill>
                <a:latin typeface="+mj-lt"/>
              </a:rPr>
              <a:t> </a:t>
            </a:r>
            <a:endParaRPr lang="fr-FR" altLang="fr-FR" sz="1400" dirty="0" smtClean="0">
              <a:solidFill>
                <a:srgbClr val="5E5737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100" dirty="0" smtClean="0">
                <a:solidFill>
                  <a:srgbClr val="5E5737"/>
                </a:solidFill>
                <a:latin typeface="+mj-lt"/>
              </a:rPr>
              <a:t>membre </a:t>
            </a:r>
            <a:r>
              <a:rPr lang="fr-FR" altLang="fr-FR" sz="1100" dirty="0">
                <a:solidFill>
                  <a:srgbClr val="5E5737"/>
                </a:solidFill>
                <a:latin typeface="+mj-lt"/>
              </a:rPr>
              <a:t>du conseil de la vie sociale des EHPAD Jean de Luxembourg et Les Magnolias du Groupe Hospitalier Loos Haubourdin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700" dirty="0" smtClean="0">
              <a:solidFill>
                <a:srgbClr val="5E5737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solidFill>
                  <a:srgbClr val="5E5737"/>
                </a:solidFill>
                <a:latin typeface="+mj-lt"/>
              </a:rPr>
              <a:t>Séverine </a:t>
            </a:r>
            <a:r>
              <a:rPr lang="fr-FR" altLang="fr-FR" sz="1400" dirty="0">
                <a:solidFill>
                  <a:srgbClr val="5E5737"/>
                </a:solidFill>
                <a:latin typeface="+mj-lt"/>
              </a:rPr>
              <a:t>LABOUE </a:t>
            </a:r>
            <a:endParaRPr lang="fr-FR" altLang="fr-FR" sz="1400" dirty="0" smtClean="0">
              <a:solidFill>
                <a:srgbClr val="5E5737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100" dirty="0" smtClean="0">
                <a:solidFill>
                  <a:srgbClr val="5E5737"/>
                </a:solidFill>
                <a:latin typeface="+mj-lt"/>
              </a:rPr>
              <a:t>directrice </a:t>
            </a:r>
            <a:r>
              <a:rPr lang="fr-FR" altLang="fr-FR" sz="1100" dirty="0">
                <a:solidFill>
                  <a:srgbClr val="5E5737"/>
                </a:solidFill>
                <a:latin typeface="+mj-lt"/>
              </a:rPr>
              <a:t>du Groupe Hospitalier Loos Haubourdin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700" dirty="0" smtClean="0">
              <a:solidFill>
                <a:srgbClr val="5E5737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solidFill>
                  <a:srgbClr val="5E5737"/>
                </a:solidFill>
                <a:latin typeface="+mj-lt"/>
              </a:rPr>
              <a:t>Nolwenn </a:t>
            </a:r>
            <a:r>
              <a:rPr lang="fr-FR" altLang="fr-FR" sz="1400" dirty="0" err="1">
                <a:solidFill>
                  <a:srgbClr val="5E5737"/>
                </a:solidFill>
                <a:latin typeface="+mj-lt"/>
              </a:rPr>
              <a:t>TOURNIAIRE</a:t>
            </a:r>
            <a:r>
              <a:rPr lang="fr-FR" altLang="fr-FR" sz="1400" dirty="0">
                <a:solidFill>
                  <a:srgbClr val="5E5737"/>
                </a:solidFill>
                <a:latin typeface="+mj-lt"/>
              </a:rPr>
              <a:t> </a:t>
            </a:r>
            <a:r>
              <a:rPr lang="fr-FR" altLang="fr-FR" sz="1400" dirty="0" smtClean="0">
                <a:solidFill>
                  <a:srgbClr val="5E5737"/>
                </a:solidFill>
                <a:latin typeface="+mj-l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100" dirty="0" smtClean="0">
                <a:solidFill>
                  <a:srgbClr val="5E5737"/>
                </a:solidFill>
                <a:latin typeface="+mj-lt"/>
              </a:rPr>
              <a:t>patiente </a:t>
            </a:r>
            <a:r>
              <a:rPr lang="fr-FR" altLang="fr-FR" sz="1100" dirty="0">
                <a:solidFill>
                  <a:srgbClr val="5E5737"/>
                </a:solidFill>
                <a:latin typeface="+mj-lt"/>
              </a:rPr>
              <a:t>partenaire enseignante au département de médecine générale la faculté de médecine de Rennes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700" dirty="0" smtClean="0">
              <a:solidFill>
                <a:srgbClr val="5E5737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solidFill>
                  <a:srgbClr val="5E5737"/>
                </a:solidFill>
                <a:latin typeface="+mj-lt"/>
              </a:rPr>
              <a:t>Dr </a:t>
            </a:r>
            <a:r>
              <a:rPr lang="fr-FR" altLang="fr-FR" sz="1400" dirty="0">
                <a:solidFill>
                  <a:srgbClr val="5E5737"/>
                </a:solidFill>
                <a:latin typeface="+mj-lt"/>
              </a:rPr>
              <a:t>Marielle VINATIER-ROBIN </a:t>
            </a:r>
            <a:endParaRPr lang="fr-FR" altLang="fr-FR" sz="1400" dirty="0" smtClean="0">
              <a:solidFill>
                <a:srgbClr val="5E5737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dirty="0" smtClean="0">
                <a:solidFill>
                  <a:srgbClr val="5E5737"/>
                </a:solidFill>
                <a:latin typeface="+mj-lt"/>
              </a:rPr>
              <a:t>médecin </a:t>
            </a:r>
            <a:r>
              <a:rPr lang="fr-FR" altLang="fr-FR" sz="1200" dirty="0">
                <a:solidFill>
                  <a:srgbClr val="5E5737"/>
                </a:solidFill>
                <a:latin typeface="+mj-lt"/>
              </a:rPr>
              <a:t>généraliste enseignant au département de médecine générale la faculté de médecine de Rennes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700" dirty="0" smtClean="0">
              <a:solidFill>
                <a:srgbClr val="5E5737"/>
              </a:solidFill>
              <a:latin typeface="+mj-lt"/>
            </a:endParaRPr>
          </a:p>
          <a:p>
            <a:pPr lvl="0"/>
            <a:r>
              <a:rPr lang="fr-FR" altLang="fr-FR" sz="1400" dirty="0" smtClean="0">
                <a:solidFill>
                  <a:srgbClr val="5E5737"/>
                </a:solidFill>
                <a:latin typeface="+mj-lt"/>
              </a:rPr>
              <a:t>Mathilde </a:t>
            </a:r>
            <a:r>
              <a:rPr lang="fr-FR" sz="1400" dirty="0" err="1" smtClean="0">
                <a:solidFill>
                  <a:srgbClr val="5E5737"/>
                </a:solidFill>
                <a:latin typeface="+mj-lt"/>
              </a:rPr>
              <a:t>YSEBAERT</a:t>
            </a:r>
            <a:r>
              <a:rPr lang="fr-FR" b="1" dirty="0" smtClean="0"/>
              <a:t> </a:t>
            </a:r>
            <a:r>
              <a:rPr lang="fr-FR" altLang="fr-FR" sz="1400" dirty="0">
                <a:solidFill>
                  <a:srgbClr val="5E5737"/>
                </a:solidFill>
                <a:latin typeface="+mj-lt"/>
              </a:rPr>
              <a:t> </a:t>
            </a:r>
            <a:endParaRPr lang="fr-FR" altLang="fr-FR" sz="1400" dirty="0" smtClean="0">
              <a:solidFill>
                <a:srgbClr val="5E5737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100" dirty="0" smtClean="0">
                <a:solidFill>
                  <a:srgbClr val="5E5737"/>
                </a:solidFill>
                <a:latin typeface="+mj-lt"/>
              </a:rPr>
              <a:t>responsable </a:t>
            </a:r>
            <a:r>
              <a:rPr lang="fr-FR" altLang="fr-FR" sz="1100" dirty="0">
                <a:solidFill>
                  <a:srgbClr val="5E5737"/>
                </a:solidFill>
                <a:latin typeface="+mj-lt"/>
              </a:rPr>
              <a:t>des EHPAD Jean de Luxembourg et Les Magnolias du Groupe Hospitalier Loos Haubourdin</a:t>
            </a:r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99543"/>
            <a:ext cx="8424863" cy="360040"/>
          </a:xfrm>
        </p:spPr>
        <p:txBody>
          <a:bodyPr>
            <a:noAutofit/>
          </a:bodyPr>
          <a:lstStyle/>
          <a:p>
            <a:r>
              <a:rPr lang="fr-FR" sz="2000" dirty="0" smtClean="0">
                <a:solidFill>
                  <a:srgbClr val="000091"/>
                </a:solidFill>
              </a:rPr>
              <a:t>Un grand merci à :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243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541DB9-CBE0-D942-AF40-638D19B4F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7FAA981-6A9A-DE4E-8025-BF76DD408C7A}" type="datetime1">
              <a:rPr lang="fr-FR" cap="all" smtClean="0"/>
              <a:t>17/05/2023</a:t>
            </a:fld>
            <a:endParaRPr lang="fr-FR" cap="all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09C574B-C106-A742-A6F7-1B7EBDA4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3F687843-9CAA-4344-9ACB-74B175375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0F58DD2E-C488-B952-2880-A6020DE8EA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9449" t="5500" b="27004"/>
          <a:stretch/>
        </p:blipFill>
        <p:spPr>
          <a:xfrm>
            <a:off x="4788024" y="1125074"/>
            <a:ext cx="3852133" cy="289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89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INTITULE_OFFIC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7563405-AF8A-491F-B70D-BA774E918841}" vid="{AFAF9CA4-A7A4-4028-9C0E-09CF0F82C0E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 ppt_MIN_Santé_Prévention</Template>
  <TotalTime>279</TotalTime>
  <Words>272</Words>
  <Application>Microsoft Office PowerPoint</Application>
  <PresentationFormat>Affichage à l'écran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Wingdings</vt:lpstr>
      <vt:lpstr>TEMPLATE_INTITULE_OFFICIEL</vt:lpstr>
      <vt:lpstr>Présentation PowerPoint</vt:lpstr>
      <vt:lpstr>Les témoins du jour acteurs de la prise en compte  de la parole de l’usager </vt:lpstr>
      <vt:lpstr>Présentation PowerPoint</vt:lpstr>
      <vt:lpstr>Un grand merci à :</vt:lpstr>
      <vt:lpstr>Présentation PowerPoint</vt:lpstr>
    </vt:vector>
  </TitlesOfParts>
  <Manager>Client</Manager>
  <Company>Ministeres Sociaux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MUSTO, Audrey (DICOM/MULTIMEDIA ET EVENEMENTIEL)</dc:creator>
  <cp:lastModifiedBy>ROINET-TOURNAY, Marie (DGOS/DIRECTION/COM)</cp:lastModifiedBy>
  <cp:revision>11</cp:revision>
  <cp:lastPrinted>2023-05-17T15:56:21Z</cp:lastPrinted>
  <dcterms:created xsi:type="dcterms:W3CDTF">2023-05-10T13:53:16Z</dcterms:created>
  <dcterms:modified xsi:type="dcterms:W3CDTF">2023-05-17T17:48:40Z</dcterms:modified>
</cp:coreProperties>
</file>